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7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F3034-B19C-41B1-B87B-C94A0A81ADA4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1CA5-7D22-4C9E-B8D7-ED5458EA0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F3034-B19C-41B1-B87B-C94A0A81ADA4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1CA5-7D22-4C9E-B8D7-ED5458EA0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F3034-B19C-41B1-B87B-C94A0A81ADA4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1CA5-7D22-4C9E-B8D7-ED5458EA0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F3034-B19C-41B1-B87B-C94A0A81ADA4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1CA5-7D22-4C9E-B8D7-ED5458EA0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F3034-B19C-41B1-B87B-C94A0A81ADA4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1CA5-7D22-4C9E-B8D7-ED5458EA0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F3034-B19C-41B1-B87B-C94A0A81ADA4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1CA5-7D22-4C9E-B8D7-ED5458EA0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F3034-B19C-41B1-B87B-C94A0A81ADA4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1CA5-7D22-4C9E-B8D7-ED5458EA0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F3034-B19C-41B1-B87B-C94A0A81ADA4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1CA5-7D22-4C9E-B8D7-ED5458EA0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F3034-B19C-41B1-B87B-C94A0A81ADA4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1CA5-7D22-4C9E-B8D7-ED5458EA0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F3034-B19C-41B1-B87B-C94A0A81ADA4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1CA5-7D22-4C9E-B8D7-ED5458EA0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F3034-B19C-41B1-B87B-C94A0A81ADA4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1CA5-7D22-4C9E-B8D7-ED5458EA0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F3034-B19C-41B1-B87B-C94A0A81ADA4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C1CA5-7D22-4C9E-B8D7-ED5458EA0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458200" cy="55626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>CHAPTER: 1</a:t>
            </a:r>
            <a:br>
              <a:rPr lang="en-US" b="1" dirty="0" smtClean="0"/>
            </a:br>
            <a:r>
              <a:rPr lang="en-US" b="1" dirty="0" smtClean="0"/>
              <a:t>Economics,</a:t>
            </a:r>
            <a:br>
              <a:rPr lang="en-US" b="1" dirty="0" smtClean="0"/>
            </a:br>
            <a:r>
              <a:rPr lang="en-US" b="1" dirty="0" smtClean="0"/>
              <a:t>Economy and its Central Problems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Class – 11</a:t>
            </a:r>
          </a:p>
          <a:p>
            <a:endParaRPr lang="en-US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/>
          <p:cNvSpPr/>
          <p:nvPr/>
        </p:nvSpPr>
        <p:spPr>
          <a:xfrm>
            <a:off x="228600" y="1428750"/>
            <a:ext cx="8763000" cy="4819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457200" y="304800"/>
            <a:ext cx="76962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spc="-55" dirty="0" smtClean="0"/>
              <a:t>ATTAINABLE </a:t>
            </a:r>
            <a:r>
              <a:rPr lang="en-US" sz="2400" dirty="0" smtClean="0"/>
              <a:t>AND </a:t>
            </a:r>
            <a:r>
              <a:rPr lang="en-US" sz="2400" spc="-50" dirty="0" smtClean="0"/>
              <a:t>UNATTAINABLE</a:t>
            </a:r>
            <a:r>
              <a:rPr lang="en-US" sz="2400" spc="35" dirty="0" smtClean="0"/>
              <a:t> </a:t>
            </a:r>
            <a:r>
              <a:rPr lang="en-US" sz="2400" spc="-30" dirty="0" smtClean="0"/>
              <a:t>COMBINATIONS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CHANGE IN</a:t>
            </a:r>
            <a:r>
              <a:rPr lang="en-US" spc="-110" dirty="0" smtClean="0"/>
              <a:t> </a:t>
            </a:r>
            <a:r>
              <a:rPr lang="en-US" spc="-5" dirty="0" smtClean="0"/>
              <a:t>PPC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469900" marR="6985" indent="-45720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469265" algn="l"/>
                <a:tab pos="469900" algn="l"/>
                <a:tab pos="1304925" algn="l"/>
                <a:tab pos="1724025" algn="l"/>
                <a:tab pos="2385695" algn="l"/>
                <a:tab pos="3187065" algn="l"/>
                <a:tab pos="3926840" algn="l"/>
                <a:tab pos="4269740" algn="l"/>
                <a:tab pos="5199380" algn="l"/>
                <a:tab pos="5574665" algn="l"/>
              </a:tabLst>
            </a:pPr>
            <a:r>
              <a:rPr lang="en-US" sz="2000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SHI</a:t>
            </a:r>
            <a:r>
              <a:rPr lang="en-US" sz="2000" spc="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F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	</a:t>
            </a:r>
            <a:r>
              <a:rPr lang="en-US" sz="2000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N	P</a:t>
            </a:r>
            <a:r>
              <a:rPr lang="en-US" sz="2000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P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C:	</a:t>
            </a:r>
            <a:r>
              <a:rPr lang="en-US" sz="2000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Whe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n	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th</a:t>
            </a:r>
            <a:r>
              <a:rPr lang="en-US" sz="2000" spc="-2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e</a:t>
            </a:r>
            <a:r>
              <a:rPr lang="en-US" sz="2000" spc="-3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r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e </a:t>
            </a:r>
            <a:r>
              <a:rPr lang="en-US" sz="2000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s c</a:t>
            </a:r>
            <a:r>
              <a:rPr lang="en-US" sz="2000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h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</a:t>
            </a:r>
            <a:r>
              <a:rPr lang="en-US" sz="2000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n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ge </a:t>
            </a:r>
            <a:r>
              <a:rPr lang="en-US" sz="2000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n </a:t>
            </a:r>
            <a:r>
              <a:rPr lang="en-US" sz="2000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p</a:t>
            </a:r>
            <a:r>
              <a:rPr lang="en-US" sz="2000" spc="-3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r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od</a:t>
            </a:r>
            <a:r>
              <a:rPr lang="en-US" sz="2000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uc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</a:t>
            </a:r>
            <a:r>
              <a:rPr lang="en-US" sz="2000" spc="-5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</a:t>
            </a:r>
            <a:r>
              <a:rPr lang="en-US" sz="2000" spc="-4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v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e  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capacity </a:t>
            </a:r>
            <a:r>
              <a:rPr lang="en-US" sz="2000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with respect 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of </a:t>
            </a:r>
            <a:r>
              <a:rPr lang="en-US" sz="2000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both 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the</a:t>
            </a:r>
            <a:r>
              <a:rPr lang="en-US" sz="2000" spc="-8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 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goods.</a:t>
            </a:r>
          </a:p>
          <a:p>
            <a:pPr marL="469900" indent="-45720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lang="en-US" sz="2000" spc="-4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ROTATION </a:t>
            </a:r>
            <a:r>
              <a:rPr lang="en-US" sz="2000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OF 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PPC: </a:t>
            </a:r>
            <a:r>
              <a:rPr lang="en-US" sz="2000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When </a:t>
            </a:r>
            <a:r>
              <a:rPr lang="en-US" sz="2000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there </a:t>
            </a:r>
            <a:r>
              <a:rPr lang="en-US" sz="2000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is change in</a:t>
            </a:r>
            <a:r>
              <a:rPr lang="en-US" sz="2000" spc="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 </a:t>
            </a:r>
            <a:r>
              <a:rPr lang="en-US" sz="2000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productive 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capacity </a:t>
            </a:r>
            <a:r>
              <a:rPr lang="en-US" sz="2000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with respect to </a:t>
            </a:r>
            <a:r>
              <a:rPr lang="en-US" sz="2000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only 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one</a:t>
            </a:r>
            <a:r>
              <a:rPr lang="en-US" sz="2000" spc="-10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 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good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.</a:t>
            </a:r>
          </a:p>
          <a:p>
            <a:pPr marL="469900" indent="-457200">
              <a:lnSpc>
                <a:spcPct val="100000"/>
              </a:lnSpc>
              <a:spcBef>
                <a:spcPts val="480"/>
              </a:spcBef>
              <a:buNone/>
              <a:tabLst>
                <a:tab pos="469265" algn="l"/>
                <a:tab pos="469900" algn="l"/>
              </a:tabLst>
            </a:pPr>
            <a:endParaRPr lang="en-US" dirty="0" smtClean="0">
              <a:solidFill>
                <a:srgbClr val="404040"/>
              </a:solidFill>
              <a:latin typeface="Caladea"/>
              <a:cs typeface="Caladea"/>
            </a:endParaRPr>
          </a:p>
          <a:p>
            <a:pPr marL="469900" indent="-45720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265" algn="l"/>
                <a:tab pos="469900" algn="l"/>
              </a:tabLst>
            </a:pPr>
            <a:endParaRPr lang="en-US" dirty="0" smtClean="0">
              <a:latin typeface="Caladea"/>
              <a:cs typeface="Caladea"/>
            </a:endParaRPr>
          </a:p>
          <a:p>
            <a:endParaRPr lang="en-US" dirty="0"/>
          </a:p>
        </p:txBody>
      </p:sp>
      <p:sp>
        <p:nvSpPr>
          <p:cNvPr id="6" name="object 4"/>
          <p:cNvSpPr/>
          <p:nvPr/>
        </p:nvSpPr>
        <p:spPr>
          <a:xfrm>
            <a:off x="685800" y="3352800"/>
            <a:ext cx="3200400" cy="259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4038600" y="3352800"/>
            <a:ext cx="4495800" cy="2514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Questions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Why is PPC downward sloping from left to right?</a:t>
            </a:r>
          </a:p>
          <a:p>
            <a:r>
              <a:rPr lang="en-US" dirty="0" smtClean="0"/>
              <a:t>Can PPC curve be a straight line?</a:t>
            </a:r>
          </a:p>
          <a:p>
            <a:r>
              <a:rPr lang="en-US" dirty="0" smtClean="0"/>
              <a:t>Write the basic properties of PPC?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pc="-10" dirty="0" smtClean="0"/>
              <a:t>PRODUCTION </a:t>
            </a:r>
            <a:r>
              <a:rPr lang="en-US" spc="-5" dirty="0" smtClean="0"/>
              <a:t>POSSIBILITY</a:t>
            </a:r>
            <a:r>
              <a:rPr lang="en-US" spc="-55" dirty="0" smtClean="0"/>
              <a:t> </a:t>
            </a:r>
            <a:r>
              <a:rPr lang="en-US" spc="-15" dirty="0" smtClean="0"/>
              <a:t>FRONTIER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It </a:t>
            </a:r>
            <a:r>
              <a:rPr lang="en-US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refers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to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graphical representation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of possible combination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of  two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goods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that can be produced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with </a:t>
            </a:r>
            <a:r>
              <a:rPr lang="en-US" spc="-2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given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resources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and 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technology</a:t>
            </a:r>
          </a:p>
          <a:p>
            <a:pPr>
              <a:buNone/>
            </a:pPr>
            <a:r>
              <a:rPr lang="en-US" smtClean="0">
                <a:solidFill>
                  <a:srgbClr val="FF0000"/>
                </a:solidFill>
                <a:latin typeface="Caladea"/>
                <a:cs typeface="Caladea"/>
              </a:rPr>
              <a:t>Assumptions </a:t>
            </a:r>
            <a:r>
              <a:rPr lang="en-US" dirty="0" smtClean="0">
                <a:solidFill>
                  <a:srgbClr val="FF0000"/>
                </a:solidFill>
                <a:latin typeface="Caladea"/>
                <a:cs typeface="Caladea"/>
              </a:rPr>
              <a:t>- </a:t>
            </a:r>
            <a:endParaRPr lang="en-US" dirty="0" smtClean="0">
              <a:solidFill>
                <a:srgbClr val="FF0000"/>
              </a:solidFill>
              <a:latin typeface="Caladea"/>
              <a:cs typeface="Caladea"/>
            </a:endParaRPr>
          </a:p>
          <a:p>
            <a:pPr lvl="0"/>
            <a:r>
              <a:rPr lang="en-US" b="1" dirty="0"/>
              <a:t>Resources are fixed</a:t>
            </a:r>
            <a:r>
              <a:rPr lang="en-US" dirty="0"/>
              <a:t> </a:t>
            </a:r>
          </a:p>
          <a:p>
            <a:pPr lvl="0"/>
            <a:r>
              <a:rPr lang="en-US" b="1" dirty="0"/>
              <a:t>They can be transferred</a:t>
            </a:r>
            <a:r>
              <a:rPr lang="en-US" dirty="0"/>
              <a:t> </a:t>
            </a:r>
          </a:p>
          <a:p>
            <a:pPr lvl="0"/>
            <a:r>
              <a:rPr lang="en-US" b="1" dirty="0"/>
              <a:t>Only two goods can be produced.</a:t>
            </a:r>
            <a:r>
              <a:rPr lang="en-US" dirty="0"/>
              <a:t> </a:t>
            </a:r>
          </a:p>
          <a:p>
            <a:pPr lvl="0"/>
            <a:r>
              <a:rPr lang="en-US" b="1" dirty="0"/>
              <a:t>Resources are fully and efficiently utilized</a:t>
            </a:r>
            <a:r>
              <a:rPr lang="en-US" dirty="0"/>
              <a:t> </a:t>
            </a:r>
          </a:p>
          <a:p>
            <a:pPr lvl="0"/>
            <a:r>
              <a:rPr lang="en-US" b="1" dirty="0"/>
              <a:t>Resources are not equally efficient in production of all  products</a:t>
            </a:r>
            <a:r>
              <a:rPr lang="en-US" dirty="0"/>
              <a:t> </a:t>
            </a:r>
          </a:p>
          <a:p>
            <a:pPr lvl="0"/>
            <a:r>
              <a:rPr lang="en-US" b="1" dirty="0"/>
              <a:t>Technology remains constant</a:t>
            </a:r>
            <a:r>
              <a:rPr lang="en-US" dirty="0"/>
              <a:t> </a:t>
            </a:r>
          </a:p>
          <a:p>
            <a:endParaRPr lang="en-US" dirty="0" smtClean="0">
              <a:latin typeface="Caladea"/>
              <a:cs typeface="Caladea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pc="-5" dirty="0" smtClean="0"/>
              <a:t>FIGURE</a:t>
            </a:r>
            <a:endParaRPr lang="en-US" dirty="0"/>
          </a:p>
        </p:txBody>
      </p:sp>
      <p:sp>
        <p:nvSpPr>
          <p:cNvPr id="5" name="object 3"/>
          <p:cNvSpPr/>
          <p:nvPr/>
        </p:nvSpPr>
        <p:spPr>
          <a:xfrm>
            <a:off x="1219200" y="1676400"/>
            <a:ext cx="6553200" cy="4800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pc="-5" dirty="0" smtClean="0"/>
              <a:t>SCHEDULE</a:t>
            </a:r>
            <a:endParaRPr lang="en-US" dirty="0"/>
          </a:p>
        </p:txBody>
      </p:sp>
      <p:graphicFrame>
        <p:nvGraphicFramePr>
          <p:cNvPr id="6" name="object 3"/>
          <p:cNvGraphicFramePr>
            <a:graphicFrameLocks noGrp="1"/>
          </p:cNvGraphicFramePr>
          <p:nvPr/>
        </p:nvGraphicFramePr>
        <p:xfrm>
          <a:off x="304800" y="1447800"/>
          <a:ext cx="8686799" cy="5029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9925"/>
                <a:gridCol w="1820665"/>
                <a:gridCol w="1823105"/>
                <a:gridCol w="1823104"/>
              </a:tblGrid>
              <a:tr h="1508760">
                <a:tc>
                  <a:txBody>
                    <a:bodyPr/>
                    <a:lstStyle/>
                    <a:p>
                      <a:pPr marL="6229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b="1" i="1" spc="-18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Georgia"/>
                          <a:cs typeface="Georgia"/>
                        </a:rPr>
                        <a:t>Production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Georgia"/>
                        <a:cs typeface="Georgia"/>
                      </a:endParaRPr>
                    </a:p>
                    <a:p>
                      <a:pPr marL="238760" marR="231775" indent="333375">
                        <a:lnSpc>
                          <a:spcPct val="114999"/>
                        </a:lnSpc>
                      </a:pPr>
                      <a:r>
                        <a:rPr sz="2000" b="1" i="1" spc="-15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Georgia"/>
                          <a:cs typeface="Georgia"/>
                        </a:rPr>
                        <a:t>Possibilities  </a:t>
                      </a:r>
                      <a:r>
                        <a:rPr sz="2000" b="1" i="1" spc="-27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Georgia"/>
                          <a:cs typeface="Georgia"/>
                        </a:rPr>
                        <a:t>[OR</a:t>
                      </a:r>
                      <a:r>
                        <a:rPr sz="2000" b="1" i="1" spc="-1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2000" b="1" i="1" spc="-2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Georgia"/>
                          <a:cs typeface="Georgia"/>
                        </a:rPr>
                        <a:t>Combination]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b="1" i="1" spc="-24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Georgia"/>
                          <a:cs typeface="Georgia"/>
                        </a:rPr>
                        <a:t>Guns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b="1" i="1" spc="-16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Georgia"/>
                          <a:cs typeface="Georgia"/>
                        </a:rPr>
                        <a:t>Butter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b="1" i="1" spc="-33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Georgia"/>
                          <a:cs typeface="Georgia"/>
                        </a:rPr>
                        <a:t>MRT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A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5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21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0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-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B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5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20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1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5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1:1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C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5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18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2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5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2:1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D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5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15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3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5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3:1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E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5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11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4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5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4:1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F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6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5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000" spc="-5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5:1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G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0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0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6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000" spc="-5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adea"/>
                          <a:cs typeface="Caladea"/>
                        </a:rPr>
                        <a:t>6:1</a:t>
                      </a:r>
                      <a:endParaRPr sz="2000">
                        <a:solidFill>
                          <a:schemeClr val="accent4">
                            <a:lumMod val="50000"/>
                          </a:schemeClr>
                        </a:solidFill>
                        <a:latin typeface="Caladea"/>
                        <a:cs typeface="Caladea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12700" algn="just">
              <a:lnSpc>
                <a:spcPct val="100000"/>
              </a:lnSpc>
              <a:spcBef>
                <a:spcPts val="675"/>
              </a:spcBef>
            </a:pP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When points A, B,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C, </a:t>
            </a:r>
            <a:r>
              <a:rPr lang="en-US" spc="-3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D,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E, </a:t>
            </a:r>
            <a:r>
              <a:rPr lang="en-US" spc="-12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F,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&amp;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G </a:t>
            </a:r>
            <a:r>
              <a:rPr lang="en-US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are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joined </a:t>
            </a:r>
            <a:r>
              <a:rPr lang="en-US" spc="-2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we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get</a:t>
            </a:r>
            <a:r>
              <a:rPr lang="en-US" spc="1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 </a:t>
            </a:r>
            <a:r>
              <a:rPr lang="en-US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curve </a:t>
            </a:r>
            <a:r>
              <a:rPr lang="en-US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AG,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known as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‘Production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Possibility </a:t>
            </a:r>
            <a:r>
              <a:rPr lang="en-US" spc="-5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Frontier.’ </a:t>
            </a:r>
          </a:p>
          <a:p>
            <a:pPr marL="12700" marR="5080" algn="just">
              <a:lnSpc>
                <a:spcPct val="100000"/>
              </a:lnSpc>
              <a:spcBef>
                <a:spcPts val="575"/>
              </a:spcBef>
              <a:buNone/>
            </a:pPr>
            <a:r>
              <a:rPr lang="en-US" spc="-2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AG </a:t>
            </a:r>
            <a:r>
              <a:rPr lang="en-US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curve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shows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the maximum limit of production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of 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guns and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 </a:t>
            </a:r>
            <a:r>
              <a:rPr lang="en-US" spc="-4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butter.</a:t>
            </a:r>
            <a:endParaRPr lang="en-US" dirty="0" smtClean="0">
              <a:solidFill>
                <a:schemeClr val="accent4">
                  <a:lumMod val="50000"/>
                </a:schemeClr>
              </a:solidFill>
              <a:latin typeface="Caladea"/>
              <a:cs typeface="Caladea"/>
            </a:endParaRPr>
          </a:p>
          <a:p>
            <a:pPr marL="12700" marR="118110">
              <a:lnSpc>
                <a:spcPct val="120000"/>
              </a:lnSpc>
              <a:spcBef>
                <a:spcPts val="5"/>
              </a:spcBef>
            </a:pPr>
            <a:r>
              <a:rPr lang="en-US" spc="-2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Every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point on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PPC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[like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A, B,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C, </a:t>
            </a:r>
            <a:r>
              <a:rPr lang="en-US" spc="-3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D,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E,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F&amp;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  G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] in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figure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indicates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full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employment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and efficient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use of 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resources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UKIJ Nasq Zilwa"/>
                <a:cs typeface="UKIJ Nasq Zilwa"/>
              </a:rPr>
              <a:t>.</a:t>
            </a:r>
            <a:endParaRPr lang="en-US" dirty="0" smtClean="0">
              <a:solidFill>
                <a:schemeClr val="accent4">
                  <a:lumMod val="50000"/>
                </a:schemeClr>
              </a:solidFill>
              <a:latin typeface="UKIJ Nasq Zilwa"/>
              <a:cs typeface="UKIJ Nasq Zilwa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pc="-25" dirty="0" smtClean="0"/>
              <a:t>MARGINAL </a:t>
            </a:r>
            <a:r>
              <a:rPr lang="en-US" spc="-20" dirty="0" smtClean="0"/>
              <a:t>OPPORTUNITY</a:t>
            </a:r>
            <a:r>
              <a:rPr lang="en-US" spc="-5" dirty="0" smtClean="0"/>
              <a:t> </a:t>
            </a:r>
            <a:r>
              <a:rPr lang="en-US" spc="-30" dirty="0" smtClean="0"/>
              <a:t>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MOC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refers </a:t>
            </a:r>
            <a:r>
              <a:rPr lang="en-US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to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the number of units of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commodity 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sacrificed </a:t>
            </a:r>
            <a:r>
              <a:rPr lang="en-US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to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gain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one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additional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unit of another  </a:t>
            </a:r>
            <a:r>
              <a:rPr lang="en-US" spc="-2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commodity.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In case of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PPC,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MOC is </a:t>
            </a:r>
            <a:r>
              <a:rPr lang="en-US" spc="-3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always 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increasing.</a:t>
            </a:r>
            <a:endParaRPr lang="en-US" dirty="0" smtClean="0">
              <a:solidFill>
                <a:schemeClr val="accent4">
                  <a:lumMod val="50000"/>
                </a:schemeClr>
              </a:solidFill>
              <a:latin typeface="Caladea"/>
              <a:cs typeface="Calade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b="1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Reason</a:t>
            </a:r>
            <a:r>
              <a:rPr lang="en-US" b="1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:-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Increasing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MOC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operates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  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because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productivity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and  efficiency of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factors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of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production decrease as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they  </a:t>
            </a:r>
            <a:r>
              <a:rPr lang="en-US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are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shifted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from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one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use </a:t>
            </a:r>
            <a:r>
              <a:rPr lang="en-US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to</a:t>
            </a:r>
            <a:r>
              <a:rPr lang="en-US" spc="2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 </a:t>
            </a:r>
            <a:r>
              <a:rPr lang="en-US" spc="-3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another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u="heavy" spc="-20" dirty="0" smtClean="0">
                <a:uFill>
                  <a:solidFill>
                    <a:srgbClr val="404040"/>
                  </a:solidFill>
                </a:uFill>
              </a:rPr>
              <a:t>MARGINAL </a:t>
            </a:r>
            <a:r>
              <a:rPr lang="en-US" u="heavy" spc="-65" dirty="0" smtClean="0">
                <a:uFill>
                  <a:solidFill>
                    <a:srgbClr val="404040"/>
                  </a:solidFill>
                </a:uFill>
              </a:rPr>
              <a:t>RATE </a:t>
            </a:r>
            <a:r>
              <a:rPr lang="en-US" u="heavy" spc="-5" dirty="0" smtClean="0">
                <a:uFill>
                  <a:solidFill>
                    <a:srgbClr val="404040"/>
                  </a:solidFill>
                </a:uFill>
              </a:rPr>
              <a:t>OF</a:t>
            </a:r>
            <a:r>
              <a:rPr lang="en-US" u="heavy" spc="40" dirty="0" smtClean="0">
                <a:uFill>
                  <a:solidFill>
                    <a:srgbClr val="404040"/>
                  </a:solidFill>
                </a:uFill>
              </a:rPr>
              <a:t> </a:t>
            </a:r>
            <a:r>
              <a:rPr lang="en-US" u="heavy" spc="-30" dirty="0" smtClean="0">
                <a:uFill>
                  <a:solidFill>
                    <a:srgbClr val="404040"/>
                  </a:solidFill>
                </a:uFill>
              </a:rPr>
              <a:t>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pc="-30" dirty="0" smtClean="0"/>
              <a:t>MRT </a:t>
            </a:r>
            <a:r>
              <a:rPr lang="en-US" dirty="0" smtClean="0"/>
              <a:t>is </a:t>
            </a:r>
            <a:r>
              <a:rPr lang="en-US" spc="-5" dirty="0" smtClean="0"/>
              <a:t>the </a:t>
            </a:r>
            <a:r>
              <a:rPr lang="en-US" spc="-10" dirty="0" smtClean="0"/>
              <a:t>ratio </a:t>
            </a:r>
            <a:r>
              <a:rPr lang="en-US" spc="-5" dirty="0" smtClean="0"/>
              <a:t>of number of units of </a:t>
            </a:r>
            <a:r>
              <a:rPr lang="en-US" dirty="0" smtClean="0"/>
              <a:t>a </a:t>
            </a:r>
            <a:r>
              <a:rPr lang="en-US" spc="-5" dirty="0" smtClean="0"/>
              <a:t>commodity  </a:t>
            </a:r>
            <a:r>
              <a:rPr lang="en-US" dirty="0" smtClean="0"/>
              <a:t>sacrificed </a:t>
            </a:r>
            <a:r>
              <a:rPr lang="en-US" spc="-15" dirty="0" smtClean="0"/>
              <a:t>to </a:t>
            </a:r>
            <a:r>
              <a:rPr lang="en-US" spc="-10" dirty="0" smtClean="0"/>
              <a:t>gain </a:t>
            </a:r>
            <a:r>
              <a:rPr lang="en-US" spc="-5" dirty="0" smtClean="0"/>
              <a:t>an additional unit of another  </a:t>
            </a:r>
            <a:r>
              <a:rPr lang="en-US" spc="-25" dirty="0" smtClean="0"/>
              <a:t>commodity</a:t>
            </a:r>
            <a:r>
              <a:rPr lang="en-US" spc="-25" dirty="0" smtClean="0"/>
              <a:t>.</a:t>
            </a:r>
          </a:p>
          <a:p>
            <a:pPr algn="ctr">
              <a:lnSpc>
                <a:spcPct val="100000"/>
              </a:lnSpc>
              <a:spcBef>
                <a:spcPts val="67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</a:t>
            </a:r>
            <a:r>
              <a:rPr lang="en-US" spc="-5" dirty="0" smtClean="0">
                <a:solidFill>
                  <a:srgbClr val="FF0000"/>
                </a:solidFill>
                <a:latin typeface="Caladea"/>
                <a:cs typeface="Caladea"/>
              </a:rPr>
              <a:t>M</a:t>
            </a:r>
            <a:r>
              <a:rPr lang="en-US" spc="-80" dirty="0" smtClean="0">
                <a:solidFill>
                  <a:srgbClr val="FF0000"/>
                </a:solidFill>
                <a:latin typeface="Caladea"/>
                <a:cs typeface="Caladea"/>
              </a:rPr>
              <a:t>R</a:t>
            </a:r>
            <a:r>
              <a:rPr lang="en-US" spc="-5" dirty="0" smtClean="0">
                <a:solidFill>
                  <a:srgbClr val="FF0000"/>
                </a:solidFill>
                <a:latin typeface="Caladea"/>
                <a:cs typeface="Caladea"/>
              </a:rPr>
              <a:t>T</a:t>
            </a:r>
            <a:r>
              <a:rPr lang="en-US" dirty="0" smtClean="0">
                <a:solidFill>
                  <a:srgbClr val="FF0000"/>
                </a:solidFill>
                <a:latin typeface="Caladea"/>
                <a:cs typeface="Caladea"/>
              </a:rPr>
              <a:t>	</a:t>
            </a:r>
            <a:r>
              <a:rPr lang="en-US" spc="-5" dirty="0" smtClean="0">
                <a:solidFill>
                  <a:srgbClr val="FF0000"/>
                </a:solidFill>
                <a:latin typeface="Caladea"/>
                <a:cs typeface="Caladea"/>
              </a:rPr>
              <a:t>=      </a:t>
            </a:r>
            <a:r>
              <a:rPr lang="en-US" u="heavy" spc="730" dirty="0" smtClean="0">
                <a:solidFill>
                  <a:srgbClr val="FF0000"/>
                </a:solidFill>
                <a:uFill>
                  <a:solidFill>
                    <a:srgbClr val="404040"/>
                  </a:solidFill>
                </a:uFill>
                <a:latin typeface="Arial"/>
                <a:cs typeface="Arial"/>
              </a:rPr>
              <a:t></a:t>
            </a:r>
            <a:r>
              <a:rPr lang="en-US" u="heavy" spc="-229" dirty="0" smtClean="0">
                <a:solidFill>
                  <a:srgbClr val="FF0000"/>
                </a:solidFill>
                <a:uFill>
                  <a:solidFill>
                    <a:srgbClr val="404040"/>
                  </a:solidFill>
                </a:uFill>
                <a:latin typeface="Arial"/>
                <a:cs typeface="Arial"/>
              </a:rPr>
              <a:t> </a:t>
            </a:r>
            <a:r>
              <a:rPr lang="en-US" u="heavy" dirty="0" smtClean="0">
                <a:solidFill>
                  <a:srgbClr val="FF0000"/>
                </a:solidFill>
                <a:uFill>
                  <a:solidFill>
                    <a:srgbClr val="404040"/>
                  </a:solidFill>
                </a:uFill>
                <a:latin typeface="Caladea"/>
                <a:cs typeface="Caladea"/>
              </a:rPr>
              <a:t>Units </a:t>
            </a:r>
            <a:r>
              <a:rPr lang="en-US" u="heavy" spc="-65" dirty="0" smtClean="0">
                <a:solidFill>
                  <a:srgbClr val="FF0000"/>
                </a:solidFill>
                <a:uFill>
                  <a:solidFill>
                    <a:srgbClr val="404040"/>
                  </a:solidFill>
                </a:uFill>
                <a:latin typeface="Caladea"/>
                <a:cs typeface="Caladea"/>
              </a:rPr>
              <a:t>Sacrificed</a:t>
            </a:r>
            <a:endParaRPr lang="en-US" dirty="0" smtClean="0">
              <a:solidFill>
                <a:srgbClr val="FF0000"/>
              </a:solidFill>
              <a:latin typeface="Caladea"/>
              <a:cs typeface="Caladea"/>
            </a:endParaRPr>
          </a:p>
          <a:p>
            <a:pPr marL="34290" algn="ctr">
              <a:lnSpc>
                <a:spcPct val="100000"/>
              </a:lnSpc>
              <a:spcBef>
                <a:spcPts val="580"/>
              </a:spcBef>
              <a:buNone/>
            </a:pPr>
            <a:r>
              <a:rPr lang="en-US" spc="735" dirty="0" smtClean="0">
                <a:solidFill>
                  <a:srgbClr val="FF0000"/>
                </a:solidFill>
                <a:latin typeface="Arial"/>
                <a:cs typeface="Arial"/>
              </a:rPr>
              <a:t>                 </a:t>
            </a:r>
            <a:r>
              <a:rPr lang="en-US" spc="-25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aladea"/>
                <a:cs typeface="Caladea"/>
              </a:rPr>
              <a:t>Units </a:t>
            </a:r>
            <a:r>
              <a:rPr lang="en-US" dirty="0" smtClean="0">
                <a:solidFill>
                  <a:srgbClr val="FF0000"/>
                </a:solidFill>
                <a:latin typeface="Caladea"/>
                <a:cs typeface="Caladea"/>
              </a:rPr>
              <a:t>Gained</a:t>
            </a:r>
          </a:p>
          <a:p>
            <a:pPr marL="34290" algn="ctr">
              <a:spcBef>
                <a:spcPts val="580"/>
              </a:spcBef>
              <a:buNone/>
            </a:pPr>
            <a:r>
              <a:rPr lang="en-US" spc="-30" dirty="0" smtClean="0">
                <a:solidFill>
                  <a:srgbClr val="404040"/>
                </a:solidFill>
                <a:latin typeface="Caladea"/>
                <a:cs typeface="Caladea"/>
              </a:rPr>
              <a:t>MRT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increased because 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it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is assumed that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no  resources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is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equally 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efficient in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production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of all 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goods.</a:t>
            </a:r>
            <a:endParaRPr lang="en-US" dirty="0" smtClean="0">
              <a:latin typeface="Caladea"/>
              <a:cs typeface="Caladea"/>
            </a:endParaRPr>
          </a:p>
          <a:p>
            <a:pPr marL="34290" algn="ctr">
              <a:lnSpc>
                <a:spcPct val="100000"/>
              </a:lnSpc>
              <a:spcBef>
                <a:spcPts val="580"/>
              </a:spcBef>
              <a:buNone/>
            </a:pPr>
            <a:endParaRPr lang="en-US" dirty="0" smtClean="0">
              <a:solidFill>
                <a:srgbClr val="404040"/>
              </a:solidFill>
              <a:latin typeface="Caladea"/>
              <a:cs typeface="Caladea"/>
            </a:endParaRPr>
          </a:p>
          <a:p>
            <a:pPr marL="34290" algn="ctr">
              <a:lnSpc>
                <a:spcPct val="100000"/>
              </a:lnSpc>
              <a:spcBef>
                <a:spcPts val="580"/>
              </a:spcBef>
              <a:buNone/>
            </a:pPr>
            <a:endParaRPr lang="en-US" dirty="0" smtClean="0">
              <a:latin typeface="Caladea"/>
              <a:cs typeface="Caladea"/>
            </a:endParaRPr>
          </a:p>
          <a:p>
            <a:endParaRPr lang="en-US" dirty="0" smtClean="0">
              <a:latin typeface="Caladea"/>
              <a:cs typeface="Caladea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pc="-15" dirty="0" smtClean="0"/>
              <a:t>CHARACTERISTICS </a:t>
            </a:r>
            <a:r>
              <a:rPr lang="en-US" dirty="0" smtClean="0"/>
              <a:t>OF</a:t>
            </a:r>
            <a:r>
              <a:rPr lang="en-US" spc="-45" dirty="0" smtClean="0"/>
              <a:t> </a:t>
            </a:r>
            <a:r>
              <a:rPr lang="en-US" dirty="0" smtClean="0"/>
              <a:t>PPF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469900" marR="5080" indent="-457200" algn="just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469900" algn="l"/>
              </a:tabLst>
            </a:pPr>
            <a:r>
              <a:rPr lang="en-US" b="1" i="1" spc="-245" dirty="0" smtClean="0">
                <a:solidFill>
                  <a:schemeClr val="accent4">
                    <a:lumMod val="50000"/>
                  </a:schemeClr>
                </a:solidFill>
                <a:latin typeface="Georgia"/>
                <a:cs typeface="Georgia"/>
              </a:rPr>
              <a:t>PPF </a:t>
            </a:r>
            <a:r>
              <a:rPr lang="en-US" b="1" i="1" spc="-305" dirty="0" smtClean="0">
                <a:solidFill>
                  <a:schemeClr val="accent4">
                    <a:lumMod val="50000"/>
                  </a:schemeClr>
                </a:solidFill>
                <a:latin typeface="Georgia"/>
                <a:cs typeface="Georgia"/>
              </a:rPr>
              <a:t>SLOPES </a:t>
            </a:r>
            <a:r>
              <a:rPr lang="en-US" b="1" i="1" spc="-320" dirty="0" smtClean="0">
                <a:solidFill>
                  <a:schemeClr val="accent4">
                    <a:lumMod val="50000"/>
                  </a:schemeClr>
                </a:solidFill>
                <a:latin typeface="Georgia"/>
                <a:cs typeface="Georgia"/>
              </a:rPr>
              <a:t>DOWNWARDS</a:t>
            </a:r>
            <a:r>
              <a:rPr lang="en-US" spc="-32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: </a:t>
            </a:r>
            <a:r>
              <a:rPr lang="en-US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More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of one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goods can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be  produced </a:t>
            </a:r>
            <a:r>
              <a:rPr lang="en-US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by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only </a:t>
            </a:r>
            <a:r>
              <a:rPr lang="en-US" spc="-1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by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taking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resources </a:t>
            </a:r>
            <a:r>
              <a:rPr lang="en-US" spc="-2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away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from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the 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production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of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another</a:t>
            </a:r>
            <a:r>
              <a:rPr lang="en-US" spc="-7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good.</a:t>
            </a:r>
          </a:p>
          <a:p>
            <a:pPr marL="469900" marR="5715" indent="-457200" algn="just">
              <a:lnSpc>
                <a:spcPct val="100000"/>
              </a:lnSpc>
              <a:spcBef>
                <a:spcPts val="475"/>
              </a:spcBef>
              <a:buAutoNum type="arabicPeriod"/>
              <a:tabLst>
                <a:tab pos="469900" algn="l"/>
              </a:tabLst>
            </a:pPr>
            <a:r>
              <a:rPr lang="en-US" b="1" i="1" spc="-240" dirty="0" smtClean="0">
                <a:solidFill>
                  <a:schemeClr val="accent4">
                    <a:lumMod val="50000"/>
                  </a:schemeClr>
                </a:solidFill>
                <a:latin typeface="Georgia"/>
                <a:cs typeface="Georgia"/>
              </a:rPr>
              <a:t>PPF </a:t>
            </a:r>
            <a:r>
              <a:rPr lang="en-US" b="1" i="1" spc="-145" dirty="0" smtClean="0">
                <a:solidFill>
                  <a:schemeClr val="accent4">
                    <a:lumMod val="50000"/>
                  </a:schemeClr>
                </a:solidFill>
                <a:latin typeface="Georgia"/>
                <a:cs typeface="Georgia"/>
              </a:rPr>
              <a:t>is </a:t>
            </a:r>
            <a:r>
              <a:rPr lang="en-US" b="1" i="1" spc="-345" dirty="0" smtClean="0">
                <a:solidFill>
                  <a:schemeClr val="accent4">
                    <a:lumMod val="50000"/>
                  </a:schemeClr>
                </a:solidFill>
                <a:latin typeface="Georgia"/>
                <a:cs typeface="Georgia"/>
              </a:rPr>
              <a:t>CONCAVE </a:t>
            </a:r>
            <a:r>
              <a:rPr lang="en-US" b="1" i="1" spc="-300" dirty="0" smtClean="0">
                <a:solidFill>
                  <a:schemeClr val="accent4">
                    <a:lumMod val="50000"/>
                  </a:schemeClr>
                </a:solidFill>
                <a:latin typeface="Georgia"/>
                <a:cs typeface="Georgia"/>
              </a:rPr>
              <a:t>SHAPE: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Because of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increasing </a:t>
            </a:r>
            <a:r>
              <a:rPr lang="en-US" spc="-7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MRT. </a:t>
            </a:r>
            <a:r>
              <a:rPr lang="en-US" spc="-2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MRT 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increases because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it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is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assumed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that no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resource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is  </a:t>
            </a:r>
            <a:r>
              <a:rPr lang="en-US" spc="-10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equally </a:t>
            </a:r>
            <a:r>
              <a:rPr lang="en-US" spc="-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efficient in production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of all</a:t>
            </a:r>
            <a:r>
              <a:rPr lang="en-US" spc="-125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aladea"/>
                <a:cs typeface="Caladea"/>
              </a:rPr>
              <a:t>goods.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/>
          <p:cNvSpPr/>
          <p:nvPr/>
        </p:nvSpPr>
        <p:spPr>
          <a:xfrm>
            <a:off x="457200" y="533400"/>
            <a:ext cx="8000999" cy="5867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350</Words>
  <Application>Microsoft Office PowerPoint</Application>
  <PresentationFormat>On-screen Show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PRODUCTION POSSIBILITY FRONTIER</vt:lpstr>
      <vt:lpstr>FIGURE</vt:lpstr>
      <vt:lpstr>SCHEDULE</vt:lpstr>
      <vt:lpstr>Explanation</vt:lpstr>
      <vt:lpstr>MARGINAL OPPORTUNITY COST</vt:lpstr>
      <vt:lpstr>MARGINAL RATE OF TRANSFORMATION</vt:lpstr>
      <vt:lpstr>CHARACTERISTICS OF PPF</vt:lpstr>
      <vt:lpstr>Slide 9</vt:lpstr>
      <vt:lpstr>Slide 10</vt:lpstr>
      <vt:lpstr>CHANGE IN PPC</vt:lpstr>
      <vt:lpstr>Questions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Mukesh Sharma</dc:creator>
  <cp:lastModifiedBy>Mukesh Sharma</cp:lastModifiedBy>
  <cp:revision>19</cp:revision>
  <dcterms:created xsi:type="dcterms:W3CDTF">2020-05-29T06:06:47Z</dcterms:created>
  <dcterms:modified xsi:type="dcterms:W3CDTF">2020-05-29T06:38:59Z</dcterms:modified>
</cp:coreProperties>
</file>